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19C7-7F39-0643-B22D-7DC72C131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52A1-0184-984B-B4F3-306238353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98CA-AD80-3C41-82CC-708DF5AC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7B38-6C8D-0F43-B2BF-9EA760F9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A2AA9-AB9C-5D48-9A40-AA943FF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4B24-626F-034F-88A4-DF63FB4E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423C5-78FF-EA41-95BA-ABC13EA46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A90A-0BF6-AE42-B02B-1CE03FC0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D53B-7FC1-2649-BC18-D3E27657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D940-786C-9149-97EA-35AB9263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DC4DC-7C7B-DE4A-A037-463327C8E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FCD12-5034-5B45-B17B-7C28F4F0C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63A79-BC2B-C348-BA37-FB6DC248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E669-6224-E346-B509-3C7DDF7A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2045E-3BD2-2742-B134-46F8DBA5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F2FB-A8B5-5341-91BE-89F28566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D8AD-2272-8746-8138-4DF0DD31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D8E0-38AF-2F46-8B12-CB7FD9E4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178C6-911E-E449-AD3B-6C8110B8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0958-997C-C74B-81B0-960DE200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AF3E-D265-1245-9C87-B7B6A686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51901-9278-8845-8902-160411215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51253-1307-8A47-8A41-4474D1B1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2CD89-B88C-0345-9A75-498275AF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1489-9283-FE47-B3E2-4CFE63B5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9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019B-DBB7-1647-8004-0B464A5A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4FCB-1C7F-6049-AB28-8255D9B97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27E99-9A10-A844-8180-5FF81970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900A9-254B-7648-ADCA-5782046C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A3C4F-AACD-9643-8D45-30A55863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458EC-C439-0F43-ACCC-A08ABA88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120A-AD7D-9E4E-B6E0-C7BCF844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B6137-C3CF-744D-AE06-4FF48F9D6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61AFA-1BD5-D04D-931C-F4B781E05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C15F9-66C2-9D48-94FC-D1782E1A2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95844-5F54-2E49-8525-028409995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B4154-2D9E-FC40-AF29-C821AF34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6B8D8-3558-E24F-87DC-82D8CF0D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0E30D-E020-0940-9B7E-E164D328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4C6-3206-6A47-933D-07E92A17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01623-935C-414F-B126-0BE0D2B1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19714-080B-8041-B42E-804F9D88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5C4CA-2058-9648-A45B-BC1AFBB4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6811F-AD42-9043-870E-8674E949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AF9E2-276E-E345-816F-16783329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B94B-14AE-F24E-AB8C-A557A7D4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8CC3-1328-9646-ABF1-11F5BC9B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7212-E127-E843-BF8D-532601CE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72FFF-EDF6-794D-BC11-52CF71500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C5F72-C6AA-6C43-8AA5-86314962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861AC-C91C-B041-97B7-CE494ED3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BCEE0-1927-9F47-82AF-B1024347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104A-AF8B-6E4A-B1F4-ABD47958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F533C-A9E9-CB42-BEE6-51CA38A01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8C5B2-4BA5-5F4B-999C-867A61BC5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EC560-3384-CB45-A053-90294E7B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26141-7E1C-3A4B-865D-E4110CE3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B0428-2CDD-D64D-B627-925BC2A0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B1669-7AA2-0C4C-95B2-FE8171E1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7F05A-9BF0-7D40-892D-A35CAF91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9E042-F7AB-F840-A14C-6009954F7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A086-E776-164E-A85A-1ACCCD731F21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1DBD-4BC4-A447-A93C-547465711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798F0-2CBC-484E-98BA-36F204A8D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19D1-4FDC-4649-9CEC-339F3760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E7D21-7E5E-5442-8898-09613B5BEE2F}"/>
              </a:ext>
            </a:extLst>
          </p:cNvPr>
          <p:cNvSpPr txBox="1"/>
          <p:nvPr/>
        </p:nvSpPr>
        <p:spPr>
          <a:xfrm>
            <a:off x="1389412" y="2220686"/>
            <a:ext cx="9167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/>
              <a:t>Draft </a:t>
            </a:r>
            <a:r>
              <a:rPr lang="en-ID" sz="2800" dirty="0" err="1"/>
              <a:t>Usulan</a:t>
            </a:r>
            <a:endParaRPr lang="en-ID" sz="2800" dirty="0"/>
          </a:p>
          <a:p>
            <a:pPr algn="ctr"/>
            <a:r>
              <a:rPr lang="en-ID" sz="2800" dirty="0"/>
              <a:t>PEDOMAN PENILAIAN PEMANTAUAN DAN EVALUASI PERINGKAT AKREDITASI PERGURUAN TINGGI</a:t>
            </a:r>
          </a:p>
          <a:p>
            <a:pPr algn="ctr"/>
            <a:endParaRPr lang="en-ID" sz="2800" dirty="0"/>
          </a:p>
          <a:p>
            <a:pPr algn="ctr"/>
            <a:r>
              <a:rPr lang="en-ID" sz="2800" dirty="0"/>
              <a:t>Dewan </a:t>
            </a:r>
            <a:r>
              <a:rPr lang="en-ID" sz="2800" dirty="0" err="1"/>
              <a:t>Eksekutif</a:t>
            </a:r>
            <a:r>
              <a:rPr lang="en-ID" sz="2800" dirty="0"/>
              <a:t> BAN PT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403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A3DE7DE-9BB9-6B49-B773-1B5FCACE8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798553"/>
                  </p:ext>
                </p:extLst>
              </p:nvPr>
            </p:nvGraphicFramePr>
            <p:xfrm>
              <a:off x="147216" y="352438"/>
              <a:ext cx="12044784" cy="577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603170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2588819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25%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25%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25%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25%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25%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25%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50%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50%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50%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50%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50%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50%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25%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25%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PTwi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40% ,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 50%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PTwi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50%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 err="1"/>
                            <a:t>Persentase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untuk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rumus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sebagai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berikut</a:t>
                          </a:r>
                          <a:r>
                            <a:rPr lang="en-ID" sz="1400" dirty="0"/>
                            <a:t>: </a:t>
                          </a:r>
                          <a:r>
                            <a:rPr lang="en-ID" sz="1400" dirty="0" err="1"/>
                            <a:t>PTWi</a:t>
                          </a:r>
                          <a:r>
                            <a:rPr lang="en-ID" sz="1400" dirty="0"/>
                            <a:t> = (fi / di) x 100% fi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lulus </a:t>
                          </a:r>
                          <a:r>
                            <a:rPr lang="en-ID" sz="1400" dirty="0" err="1"/>
                            <a:t>tepat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waktu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di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</a:t>
                          </a:r>
                          <a:r>
                            <a:rPr lang="en-ID" sz="1400" dirty="0" err="1"/>
                            <a:t>diterima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angkatan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tersebut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berdasarkan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perhitungan</a:t>
                          </a:r>
                          <a:r>
                            <a:rPr lang="en-ID" sz="1400" dirty="0"/>
                            <a:t> rata-rata </a:t>
                          </a:r>
                          <a:r>
                            <a:rPr lang="en-ID" sz="1400" dirty="0" err="1"/>
                            <a:t>terbobot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terhadap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setiap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= (</a:t>
                          </a:r>
                          <a:r>
                            <a:rPr lang="en-ID" sz="1400" dirty="0" err="1"/>
                            <a:t>Skori</a:t>
                          </a:r>
                          <a:r>
                            <a:rPr lang="en-ID" sz="1400" dirty="0"/>
                            <a:t> x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) / 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banyaknya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, </a:t>
                          </a:r>
                          <a:r>
                            <a:rPr lang="en-ID" sz="1400" dirty="0" err="1"/>
                            <a:t>i</a:t>
                          </a:r>
                          <a:r>
                            <a:rPr lang="en-ID" sz="1400" dirty="0"/>
                            <a:t> = 1, 2, ..., 8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A3DE7DE-9BB9-6B49-B773-1B5FCACE8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798553"/>
                  </p:ext>
                </p:extLst>
              </p:nvPr>
            </p:nvGraphicFramePr>
            <p:xfrm>
              <a:off x="147216" y="352438"/>
              <a:ext cx="12044784" cy="577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603170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2588819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tepat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waktu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425926" r="-101646" b="-11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425926" r="-1230" b="-119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507143" r="-101646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507143" r="-1230" b="-10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629630" r="-101646" b="-9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629630" r="-1230" b="-9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729630" r="-101646" b="-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729630" r="-1230" b="-8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829630" r="-101646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829630" r="-1230" b="-7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929630" r="-101646" b="-6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929630" r="-1230" b="-6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992857" r="-101646" b="-5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992857" r="-1230" b="-56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1133333" r="-101646" b="-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1133333" r="-1230" b="-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 err="1"/>
                            <a:t>Persentase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untuk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rumus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sebagai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berikut</a:t>
                          </a:r>
                          <a:r>
                            <a:rPr lang="en-ID" sz="1400" dirty="0"/>
                            <a:t>: </a:t>
                          </a:r>
                          <a:r>
                            <a:rPr lang="en-ID" sz="1400" dirty="0" err="1"/>
                            <a:t>PTWi</a:t>
                          </a:r>
                          <a:r>
                            <a:rPr lang="en-ID" sz="1400" dirty="0"/>
                            <a:t> = (fi / di) x 100% fi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lulus </a:t>
                          </a:r>
                          <a:r>
                            <a:rPr lang="en-ID" sz="1400" dirty="0" err="1"/>
                            <a:t>tepat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waktu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di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</a:t>
                          </a:r>
                          <a:r>
                            <a:rPr lang="en-ID" sz="1400" dirty="0" err="1"/>
                            <a:t>diterima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angkatan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tersebut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berdasarkan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perhitungan</a:t>
                          </a:r>
                          <a:r>
                            <a:rPr lang="en-ID" sz="1400" dirty="0"/>
                            <a:t> rata-rata </a:t>
                          </a:r>
                          <a:r>
                            <a:rPr lang="en-ID" sz="1400" dirty="0" err="1"/>
                            <a:t>terbobot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terhadap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setiap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= (</a:t>
                          </a:r>
                          <a:r>
                            <a:rPr lang="en-ID" sz="1400" dirty="0" err="1"/>
                            <a:t>Skori</a:t>
                          </a:r>
                          <a:r>
                            <a:rPr lang="en-ID" sz="1400" dirty="0"/>
                            <a:t> x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) / 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banyaknya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, </a:t>
                          </a:r>
                          <a:r>
                            <a:rPr lang="en-ID" sz="1400" dirty="0" err="1"/>
                            <a:t>i</a:t>
                          </a:r>
                          <a:r>
                            <a:rPr lang="en-ID" sz="1400" dirty="0"/>
                            <a:t> = 1, 2, ..., 8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376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D582052-F250-E74E-8126-1A4544DD2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3919593"/>
                  </p:ext>
                </p:extLst>
              </p:nvPr>
            </p:nvGraphicFramePr>
            <p:xfrm>
              <a:off x="147216" y="352438"/>
              <a:ext cx="12044784" cy="577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603170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2588819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 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 err="1"/>
                            <a:t>PPsi</a:t>
                          </a:r>
                          <a:r>
                            <a:rPr lang="en-ID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70%,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PPsi 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ID" sz="1600" dirty="0"/>
                            <a:t>0%, </a:t>
                          </a:r>
                          <a:r>
                            <a:rPr lang="en-ID" sz="1600" dirty="0">
                              <a:solidFill>
                                <a:srgbClr val="FF0000"/>
                              </a:solidFill>
                            </a:rPr>
                            <a:t>60%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 err="1"/>
                            <a:t>Persentase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untuk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rumus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sebagai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berikut</a:t>
                          </a:r>
                          <a:r>
                            <a:rPr lang="en-ID" sz="1400" dirty="0"/>
                            <a:t>: </a:t>
                          </a:r>
                          <a:r>
                            <a:rPr lang="en-ID" sz="1400" dirty="0" err="1"/>
                            <a:t>PPSi</a:t>
                          </a:r>
                          <a:r>
                            <a:rPr lang="en-ID" sz="1400" dirty="0"/>
                            <a:t> = (ci / ai) x 100% ci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lulus </a:t>
                          </a:r>
                          <a:r>
                            <a:rPr lang="en-ID" sz="1400" dirty="0" err="1"/>
                            <a:t>sampai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batas</a:t>
                          </a:r>
                          <a:r>
                            <a:rPr lang="en-ID" sz="1400" dirty="0"/>
                            <a:t> masa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ai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</a:t>
                          </a:r>
                          <a:r>
                            <a:rPr lang="en-ID" sz="1400" dirty="0" err="1"/>
                            <a:t>diterima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angkatan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tersebut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berdasarkan</a:t>
                          </a:r>
                          <a:r>
                            <a:rPr lang="en-ID" sz="1400" dirty="0"/>
                            <a:t> rata-rata </a:t>
                          </a:r>
                          <a:r>
                            <a:rPr lang="en-ID" sz="1400" dirty="0" err="1"/>
                            <a:t>terbobot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terhadap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setiap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= (</a:t>
                          </a:r>
                          <a:r>
                            <a:rPr lang="en-ID" sz="1400" dirty="0" err="1"/>
                            <a:t>Skori</a:t>
                          </a:r>
                          <a:r>
                            <a:rPr lang="en-ID" sz="1400" dirty="0"/>
                            <a:t> x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) / 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, </a:t>
                          </a:r>
                          <a:r>
                            <a:rPr lang="en-ID" sz="1400" dirty="0" err="1"/>
                            <a:t>i</a:t>
                          </a:r>
                          <a:r>
                            <a:rPr lang="en-ID" sz="1400" dirty="0"/>
                            <a:t> = 1, 2, ..., 8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D582052-F250-E74E-8126-1A4544DD2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3919593"/>
                  </p:ext>
                </p:extLst>
              </p:nvPr>
            </p:nvGraphicFramePr>
            <p:xfrm>
              <a:off x="147216" y="352438"/>
              <a:ext cx="12044784" cy="5777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603170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2588819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</a:t>
                          </a:r>
                          <a:r>
                            <a:rPr lang="en-ID" sz="1600" dirty="0" err="1"/>
                            <a:t>Persentase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keberhasilan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untuk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setiap</a:t>
                          </a:r>
                          <a:r>
                            <a:rPr lang="en-ID" sz="1600" dirty="0"/>
                            <a:t> program.  (TS-2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425926" r="-101646" b="-11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425926" r="-1230" b="-119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507143" r="-101646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507143" r="-1230" b="-10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629630" r="-101646" b="-9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629630" r="-1230" b="-9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729630" r="-101646" b="-8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729630" r="-1230" b="-8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829630" r="-101646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829630" r="-1230" b="-7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929630" r="-101646" b="-6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929630" r="-1230" b="-6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992857" r="-101646" b="-5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992857" r="-1230" b="-56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123" t="-1133333" r="-101646" b="-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8934" t="-1133333" r="-1230" b="-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 err="1"/>
                            <a:t>Persentase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untuk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rumus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sebagai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berikut</a:t>
                          </a:r>
                          <a:r>
                            <a:rPr lang="en-ID" sz="1400" dirty="0"/>
                            <a:t>: </a:t>
                          </a:r>
                          <a:r>
                            <a:rPr lang="en-ID" sz="1400" dirty="0" err="1"/>
                            <a:t>PPSi</a:t>
                          </a:r>
                          <a:r>
                            <a:rPr lang="en-ID" sz="1400" dirty="0"/>
                            <a:t> = (ci / ai) x 100% ci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lulus </a:t>
                          </a:r>
                          <a:r>
                            <a:rPr lang="en-ID" sz="1400" dirty="0" err="1"/>
                            <a:t>sampai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batas</a:t>
                          </a:r>
                          <a:r>
                            <a:rPr lang="en-ID" sz="1400" dirty="0"/>
                            <a:t> masa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ai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mahasiswa</a:t>
                          </a:r>
                          <a:r>
                            <a:rPr lang="en-ID" sz="1400" dirty="0"/>
                            <a:t> yang </a:t>
                          </a:r>
                          <a:r>
                            <a:rPr lang="en-ID" sz="1400" dirty="0" err="1"/>
                            <a:t>diterima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angkatan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tersebut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berdasarkan</a:t>
                          </a:r>
                          <a:r>
                            <a:rPr lang="en-ID" sz="1400" dirty="0"/>
                            <a:t> rata-rata </a:t>
                          </a:r>
                          <a:r>
                            <a:rPr lang="en-ID" sz="1400" dirty="0" err="1"/>
                            <a:t>terbobot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terhadap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setiap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= (</a:t>
                          </a:r>
                          <a:r>
                            <a:rPr lang="en-ID" sz="1400" dirty="0" err="1"/>
                            <a:t>Skori</a:t>
                          </a:r>
                          <a:r>
                            <a:rPr lang="en-ID" sz="1400" dirty="0"/>
                            <a:t> x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) / 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ke-i</a:t>
                          </a:r>
                          <a:r>
                            <a:rPr lang="en-ID" sz="1400" dirty="0"/>
                            <a:t> , </a:t>
                          </a:r>
                          <a:r>
                            <a:rPr lang="en-ID" sz="1400" dirty="0" err="1"/>
                            <a:t>i</a:t>
                          </a:r>
                          <a:r>
                            <a:rPr lang="en-ID" sz="1400" dirty="0"/>
                            <a:t> = 1, 2, ..., 8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140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EB5C73-612F-9A45-91F2-C3AA8960C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32029"/>
              </p:ext>
            </p:extLst>
          </p:nvPr>
        </p:nvGraphicFramePr>
        <p:xfrm>
          <a:off x="147215" y="209931"/>
          <a:ext cx="11897569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53">
                  <a:extLst>
                    <a:ext uri="{9D8B030D-6E8A-4147-A177-3AD203B41FA5}">
                      <a16:colId xmlns:a16="http://schemas.microsoft.com/office/drawing/2014/main" val="3023956270"/>
                    </a:ext>
                  </a:extLst>
                </a:gridCol>
                <a:gridCol w="1684417">
                  <a:extLst>
                    <a:ext uri="{9D8B030D-6E8A-4147-A177-3AD203B41FA5}">
                      <a16:colId xmlns:a16="http://schemas.microsoft.com/office/drawing/2014/main" val="292977130"/>
                    </a:ext>
                  </a:extLst>
                </a:gridCol>
                <a:gridCol w="1560597">
                  <a:extLst>
                    <a:ext uri="{9D8B030D-6E8A-4147-A177-3AD203B41FA5}">
                      <a16:colId xmlns:a16="http://schemas.microsoft.com/office/drawing/2014/main" val="289440790"/>
                    </a:ext>
                  </a:extLst>
                </a:gridCol>
                <a:gridCol w="2280876">
                  <a:extLst>
                    <a:ext uri="{9D8B030D-6E8A-4147-A177-3AD203B41FA5}">
                      <a16:colId xmlns:a16="http://schemas.microsoft.com/office/drawing/2014/main" val="4027547474"/>
                    </a:ext>
                  </a:extLst>
                </a:gridCol>
                <a:gridCol w="3034464">
                  <a:extLst>
                    <a:ext uri="{9D8B030D-6E8A-4147-A177-3AD203B41FA5}">
                      <a16:colId xmlns:a16="http://schemas.microsoft.com/office/drawing/2014/main" val="2248516297"/>
                    </a:ext>
                  </a:extLst>
                </a:gridCol>
                <a:gridCol w="2822462">
                  <a:extLst>
                    <a:ext uri="{9D8B030D-6E8A-4147-A177-3AD203B41FA5}">
                      <a16:colId xmlns:a16="http://schemas.microsoft.com/office/drawing/2014/main" val="3047418001"/>
                    </a:ext>
                  </a:extLst>
                </a:gridCol>
              </a:tblGrid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2751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Akreditasi</a:t>
                      </a:r>
                      <a:r>
                        <a:rPr lang="en-ID" dirty="0"/>
                        <a:t> Program </a:t>
                      </a:r>
                      <a:r>
                        <a:rPr lang="en-ID" dirty="0" err="1"/>
                        <a:t>Studi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Jumlah</a:t>
                      </a:r>
                      <a:r>
                        <a:rPr lang="en-ID" dirty="0"/>
                        <a:t> program </a:t>
                      </a:r>
                      <a:r>
                        <a:rPr lang="en-ID" dirty="0" err="1"/>
                        <a:t>studi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terakreditasi</a:t>
                      </a:r>
                      <a:r>
                        <a:rPr lang="en-ID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Persentase</a:t>
                      </a:r>
                      <a:r>
                        <a:rPr lang="en-ID" dirty="0"/>
                        <a:t> program </a:t>
                      </a:r>
                      <a:r>
                        <a:rPr lang="en-ID" dirty="0" err="1"/>
                        <a:t>studi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terakreditasi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Persentase</a:t>
                      </a:r>
                      <a:r>
                        <a:rPr lang="en-ID" dirty="0"/>
                        <a:t> program </a:t>
                      </a:r>
                      <a:r>
                        <a:rPr lang="en-ID" dirty="0" err="1"/>
                        <a:t>studi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terakreditasi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8195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39552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2829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08380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2837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1029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3221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4322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≥ 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PPSA &lt; 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91066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ID" sz="1400" dirty="0"/>
                        <a:t>PPSA = ((</a:t>
                      </a:r>
                      <a:r>
                        <a:rPr lang="en-ID" sz="1400" dirty="0" err="1"/>
                        <a:t>NUnggul</a:t>
                      </a:r>
                      <a:r>
                        <a:rPr lang="en-ID" sz="1400" dirty="0"/>
                        <a:t> + </a:t>
                      </a:r>
                      <a:r>
                        <a:rPr lang="en-ID" sz="1400" dirty="0" err="1"/>
                        <a:t>NBaik_Sekali</a:t>
                      </a:r>
                      <a:r>
                        <a:rPr lang="en-ID" sz="1400" dirty="0"/>
                        <a:t> + </a:t>
                      </a:r>
                      <a:r>
                        <a:rPr lang="en-ID" sz="1400" dirty="0" err="1"/>
                        <a:t>NBaik</a:t>
                      </a:r>
                      <a:r>
                        <a:rPr lang="en-ID" sz="1400" dirty="0"/>
                        <a:t> + NA + NB + NC + NM) / NPS) x 100% </a:t>
                      </a:r>
                      <a:r>
                        <a:rPr lang="en-ID" sz="1400" dirty="0" err="1"/>
                        <a:t>NUnggul</a:t>
                      </a:r>
                      <a:r>
                        <a:rPr lang="en-ID" sz="1400" dirty="0"/>
                        <a:t>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peringkat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akreditasi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Unggul</a:t>
                      </a:r>
                      <a:r>
                        <a:rPr lang="en-ID" sz="1400" dirty="0"/>
                        <a:t>.</a:t>
                      </a:r>
                    </a:p>
                    <a:p>
                      <a:pPr algn="just"/>
                      <a:r>
                        <a:rPr lang="en-ID" sz="1400" dirty="0" err="1"/>
                        <a:t>NBaik_Sekali</a:t>
                      </a:r>
                      <a:r>
                        <a:rPr lang="en-ID" sz="1400" dirty="0"/>
                        <a:t>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peringkat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akreditasi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Baik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Sekali</a:t>
                      </a:r>
                      <a:r>
                        <a:rPr lang="en-ID" sz="1400" dirty="0"/>
                        <a:t>. </a:t>
                      </a:r>
                      <a:r>
                        <a:rPr lang="en-ID" sz="1400" dirty="0" err="1"/>
                        <a:t>NBaik</a:t>
                      </a:r>
                      <a:r>
                        <a:rPr lang="en-ID" sz="1400" dirty="0"/>
                        <a:t>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dengan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peringkat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akreditasi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Baik</a:t>
                      </a:r>
                      <a:r>
                        <a:rPr lang="en-ID" sz="1400" dirty="0"/>
                        <a:t>. </a:t>
                      </a:r>
                    </a:p>
                    <a:p>
                      <a:pPr algn="just"/>
                      <a:r>
                        <a:rPr lang="en-ID" sz="1400" dirty="0"/>
                        <a:t>NA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terakreditasi</a:t>
                      </a:r>
                      <a:r>
                        <a:rPr lang="en-ID" sz="1400" dirty="0"/>
                        <a:t> A. </a:t>
                      </a:r>
                    </a:p>
                    <a:p>
                      <a:pPr algn="just"/>
                      <a:r>
                        <a:rPr lang="en-ID" sz="1400" dirty="0"/>
                        <a:t>NB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terakreditasi</a:t>
                      </a:r>
                      <a:r>
                        <a:rPr lang="en-ID" sz="1400" dirty="0"/>
                        <a:t> B. </a:t>
                      </a:r>
                    </a:p>
                    <a:p>
                      <a:pPr algn="just"/>
                      <a:r>
                        <a:rPr lang="en-ID" sz="1400" dirty="0"/>
                        <a:t>NC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terakreditasi</a:t>
                      </a:r>
                      <a:r>
                        <a:rPr lang="en-ID" sz="1400" dirty="0"/>
                        <a:t> C. </a:t>
                      </a:r>
                    </a:p>
                    <a:p>
                      <a:pPr algn="just"/>
                      <a:r>
                        <a:rPr lang="en-ID" sz="1400" dirty="0"/>
                        <a:t>NM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Terakreditasi</a:t>
                      </a:r>
                      <a:r>
                        <a:rPr lang="en-ID" sz="1400" dirty="0"/>
                        <a:t> Minimum/ </a:t>
                      </a:r>
                      <a:r>
                        <a:rPr lang="en-ID" sz="1400" dirty="0" err="1"/>
                        <a:t>Memenuhi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Persyaratan</a:t>
                      </a:r>
                      <a:r>
                        <a:rPr lang="en-ID" sz="1400" dirty="0"/>
                        <a:t> Minimum </a:t>
                      </a:r>
                      <a:r>
                        <a:rPr lang="en-ID" sz="1400" dirty="0" err="1"/>
                        <a:t>Akreditasi</a:t>
                      </a:r>
                      <a:r>
                        <a:rPr lang="en-ID" sz="1400" dirty="0"/>
                        <a:t>. </a:t>
                      </a:r>
                    </a:p>
                    <a:p>
                      <a:pPr algn="just"/>
                      <a:r>
                        <a:rPr lang="en-ID" sz="1400" dirty="0"/>
                        <a:t>NPS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seluruh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 yang </a:t>
                      </a:r>
                      <a:r>
                        <a:rPr lang="en-ID" sz="1400" dirty="0" err="1"/>
                        <a:t>diselenggarakan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perguruan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tinggi</a:t>
                      </a:r>
                      <a:r>
                        <a:rPr lang="en-ID" sz="1400" dirty="0"/>
                        <a:t>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9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30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ADDA1-559B-5344-BD3E-5F8E80CD0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95064"/>
              </p:ext>
            </p:extLst>
          </p:nvPr>
        </p:nvGraphicFramePr>
        <p:xfrm>
          <a:off x="147215" y="209931"/>
          <a:ext cx="11897569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53">
                  <a:extLst>
                    <a:ext uri="{9D8B030D-6E8A-4147-A177-3AD203B41FA5}">
                      <a16:colId xmlns:a16="http://schemas.microsoft.com/office/drawing/2014/main" val="3023956270"/>
                    </a:ext>
                  </a:extLst>
                </a:gridCol>
                <a:gridCol w="1684417">
                  <a:extLst>
                    <a:ext uri="{9D8B030D-6E8A-4147-A177-3AD203B41FA5}">
                      <a16:colId xmlns:a16="http://schemas.microsoft.com/office/drawing/2014/main" val="292977130"/>
                    </a:ext>
                  </a:extLst>
                </a:gridCol>
                <a:gridCol w="1148377">
                  <a:extLst>
                    <a:ext uri="{9D8B030D-6E8A-4147-A177-3AD203B41FA5}">
                      <a16:colId xmlns:a16="http://schemas.microsoft.com/office/drawing/2014/main" val="289440790"/>
                    </a:ext>
                  </a:extLst>
                </a:gridCol>
                <a:gridCol w="2693096">
                  <a:extLst>
                    <a:ext uri="{9D8B030D-6E8A-4147-A177-3AD203B41FA5}">
                      <a16:colId xmlns:a16="http://schemas.microsoft.com/office/drawing/2014/main" val="4027547474"/>
                    </a:ext>
                  </a:extLst>
                </a:gridCol>
                <a:gridCol w="3034464">
                  <a:extLst>
                    <a:ext uri="{9D8B030D-6E8A-4147-A177-3AD203B41FA5}">
                      <a16:colId xmlns:a16="http://schemas.microsoft.com/office/drawing/2014/main" val="2248516297"/>
                    </a:ext>
                  </a:extLst>
                </a:gridCol>
                <a:gridCol w="2822462">
                  <a:extLst>
                    <a:ext uri="{9D8B030D-6E8A-4147-A177-3AD203B41FA5}">
                      <a16:colId xmlns:a16="http://schemas.microsoft.com/office/drawing/2014/main" val="3047418001"/>
                    </a:ext>
                  </a:extLst>
                </a:gridCol>
              </a:tblGrid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2751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Mahasiswa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mahasiswa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baru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3 </a:t>
                      </a:r>
                      <a:r>
                        <a:rPr lang="en-ID" dirty="0" err="1"/>
                        <a:t>tahun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terakhir</a:t>
                      </a:r>
                      <a:r>
                        <a:rPr lang="en-ID" dirty="0"/>
                        <a:t> (TS-2 </a:t>
                      </a:r>
                      <a:r>
                        <a:rPr lang="en-ID" dirty="0" err="1"/>
                        <a:t>s.d.</a:t>
                      </a:r>
                      <a:r>
                        <a:rPr lang="en-ID" dirty="0"/>
                        <a:t> TS).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Rata-rata </a:t>
                      </a:r>
                      <a:r>
                        <a:rPr lang="en-ID" dirty="0" err="1"/>
                        <a:t>penurunan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mahasiswa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baru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TS-2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Rata-rata </a:t>
                      </a:r>
                      <a:r>
                        <a:rPr lang="en-ID" dirty="0" err="1"/>
                        <a:t>penurunan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mahasiswa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baru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TS-2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8195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39552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2829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08380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2837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1029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3221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4322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91066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ID" sz="1400" dirty="0"/>
                        <a:t>Pp = -(((NMBR1 - NMBR2) / NMBR2) + ((NMBR - NMBR1) / NMBR1)) / 2) x 100% </a:t>
                      </a:r>
                    </a:p>
                    <a:p>
                      <a:pPr algn="just"/>
                      <a:r>
                        <a:rPr lang="en-ID" sz="1400" dirty="0"/>
                        <a:t>NMBR2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mahasiswa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baru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reguler</a:t>
                      </a:r>
                      <a:r>
                        <a:rPr lang="en-ID" sz="1400" dirty="0"/>
                        <a:t> pada TS-2. </a:t>
                      </a:r>
                    </a:p>
                    <a:p>
                      <a:pPr algn="just"/>
                      <a:r>
                        <a:rPr lang="en-ID" sz="1400" dirty="0"/>
                        <a:t>NMBR1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mahasiswa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baru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reguler</a:t>
                      </a:r>
                      <a:r>
                        <a:rPr lang="en-ID" sz="1400" dirty="0"/>
                        <a:t> pada TS-1. </a:t>
                      </a:r>
                    </a:p>
                    <a:p>
                      <a:pPr algn="just"/>
                      <a:r>
                        <a:rPr lang="en-ID" sz="1400" dirty="0"/>
                        <a:t>NMBR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mahasiswa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baru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reguler</a:t>
                      </a:r>
                      <a:r>
                        <a:rPr lang="en-ID" sz="1400" dirty="0"/>
                        <a:t> pada 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9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9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8CAFBB-EA91-C746-8646-73D4DBC77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75031"/>
              </p:ext>
            </p:extLst>
          </p:nvPr>
        </p:nvGraphicFramePr>
        <p:xfrm>
          <a:off x="147215" y="921988"/>
          <a:ext cx="1189756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53">
                  <a:extLst>
                    <a:ext uri="{9D8B030D-6E8A-4147-A177-3AD203B41FA5}">
                      <a16:colId xmlns:a16="http://schemas.microsoft.com/office/drawing/2014/main" val="3023956270"/>
                    </a:ext>
                  </a:extLst>
                </a:gridCol>
                <a:gridCol w="1684417">
                  <a:extLst>
                    <a:ext uri="{9D8B030D-6E8A-4147-A177-3AD203B41FA5}">
                      <a16:colId xmlns:a16="http://schemas.microsoft.com/office/drawing/2014/main" val="292977130"/>
                    </a:ext>
                  </a:extLst>
                </a:gridCol>
                <a:gridCol w="1148377">
                  <a:extLst>
                    <a:ext uri="{9D8B030D-6E8A-4147-A177-3AD203B41FA5}">
                      <a16:colId xmlns:a16="http://schemas.microsoft.com/office/drawing/2014/main" val="289440790"/>
                    </a:ext>
                  </a:extLst>
                </a:gridCol>
                <a:gridCol w="2693096">
                  <a:extLst>
                    <a:ext uri="{9D8B030D-6E8A-4147-A177-3AD203B41FA5}">
                      <a16:colId xmlns:a16="http://schemas.microsoft.com/office/drawing/2014/main" val="4027547474"/>
                    </a:ext>
                  </a:extLst>
                </a:gridCol>
                <a:gridCol w="3034464">
                  <a:extLst>
                    <a:ext uri="{9D8B030D-6E8A-4147-A177-3AD203B41FA5}">
                      <a16:colId xmlns:a16="http://schemas.microsoft.com/office/drawing/2014/main" val="2248516297"/>
                    </a:ext>
                  </a:extLst>
                </a:gridCol>
                <a:gridCol w="2822462">
                  <a:extLst>
                    <a:ext uri="{9D8B030D-6E8A-4147-A177-3AD203B41FA5}">
                      <a16:colId xmlns:a16="http://schemas.microsoft.com/office/drawing/2014/main" val="3047418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2751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Dosen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Kecukupan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Rasio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program </a:t>
                      </a:r>
                      <a:r>
                        <a:rPr lang="en-ID" dirty="0" err="1"/>
                        <a:t>studi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Rasio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program </a:t>
                      </a:r>
                      <a:r>
                        <a:rPr lang="en-ID" dirty="0" err="1"/>
                        <a:t>studi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8195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39552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2829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08380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2837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1029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3221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4322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≥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RDPS &lt;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91066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ID" sz="1400" dirty="0"/>
                        <a:t>RDPS = NDT / NPS </a:t>
                      </a:r>
                    </a:p>
                    <a:p>
                      <a:pPr algn="just"/>
                      <a:r>
                        <a:rPr lang="en-ID" sz="1400" dirty="0"/>
                        <a:t>NDT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dosen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tetap</a:t>
                      </a:r>
                      <a:r>
                        <a:rPr lang="en-ID" sz="1400" dirty="0"/>
                        <a:t>. </a:t>
                      </a:r>
                    </a:p>
                    <a:p>
                      <a:pPr algn="just"/>
                      <a:r>
                        <a:rPr lang="en-ID" sz="1400" dirty="0"/>
                        <a:t>NPS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program </a:t>
                      </a:r>
                      <a:r>
                        <a:rPr lang="en-ID" sz="1400" dirty="0" err="1"/>
                        <a:t>studi</a:t>
                      </a:r>
                      <a:r>
                        <a:rPr lang="en-ID" sz="1400" dirty="0"/>
                        <a:t>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9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23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19E61E2-164C-CF4B-B077-4861598A54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30224"/>
                  </p:ext>
                </p:extLst>
              </p:nvPr>
            </p:nvGraphicFramePr>
            <p:xfrm>
              <a:off x="147215" y="518227"/>
              <a:ext cx="11897569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4753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68441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148377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2442900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28208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78914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 err="1"/>
                            <a:t>Dosen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/>
                            <a:t>Batas </a:t>
                          </a:r>
                          <a:r>
                            <a:rPr lang="en-ID" dirty="0" err="1"/>
                            <a:t>maksimum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keterlibatan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pada </a:t>
                          </a:r>
                          <a:r>
                            <a:rPr lang="en-ID" dirty="0" err="1"/>
                            <a:t>saat</a:t>
                          </a:r>
                          <a:r>
                            <a:rPr lang="en-ID" dirty="0"/>
                            <a:t> TS.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 err="1"/>
                            <a:t>Persentase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terhadap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seluruh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(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dan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) </a:t>
                          </a:r>
                          <a:r>
                            <a:rPr lang="en-ID" dirty="0" err="1"/>
                            <a:t>saat</a:t>
                          </a:r>
                          <a:r>
                            <a:rPr lang="en-ID" dirty="0"/>
                            <a:t> 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 err="1"/>
                            <a:t>Persentase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terhadap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seluruh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(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dan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) </a:t>
                          </a:r>
                          <a:r>
                            <a:rPr lang="en-ID" dirty="0" err="1"/>
                            <a:t>saat</a:t>
                          </a:r>
                          <a:r>
                            <a:rPr lang="en-ID" dirty="0"/>
                            <a:t> TS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%/</a:t>
                          </a:r>
                          <a:r>
                            <a:rPr lang="en-ID" baseline="0" dirty="0">
                              <a:solidFill>
                                <a:srgbClr val="FF0000"/>
                              </a:solidFill>
                            </a:rPr>
                            <a:t>20%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%/</a:t>
                          </a:r>
                          <a:r>
                            <a:rPr lang="en-ID" baseline="0" dirty="0">
                              <a:solidFill>
                                <a:srgbClr val="FF0000"/>
                              </a:solidFill>
                            </a:rPr>
                            <a:t>20%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 </a:t>
                          </a:r>
                          <a:r>
                            <a:rPr lang="en-US" dirty="0" err="1"/>
                            <a:t>Satker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</a:t>
                          </a:r>
                          <a:r>
                            <a:rPr lang="en-US" dirty="0" err="1"/>
                            <a:t>Satker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 </a:t>
                          </a:r>
                          <a:r>
                            <a:rPr lang="en-US" dirty="0" err="1"/>
                            <a:t>Swasta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</a:t>
                          </a:r>
                          <a:r>
                            <a:rPr lang="en-US" dirty="0" err="1"/>
                            <a:t>Swasta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/>
                            <a:t>PDTT </a:t>
                          </a:r>
                          <a14:m>
                            <m:oMath xmlns:m="http://schemas.openxmlformats.org/officeDocument/2006/math">
                              <m:r>
                                <a:rPr lang="en-ID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ID" dirty="0"/>
                            <a:t> 40</a:t>
                          </a:r>
                          <a:r>
                            <a:rPr lang="en-ID" baseline="0" dirty="0"/>
                            <a:t> 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/>
                            <a:t>PDTT = (NDTT / (NDTT + NDT)) x 100%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NDTT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dosen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tetap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saat</a:t>
                          </a:r>
                          <a:r>
                            <a:rPr lang="en-ID" sz="1400" dirty="0"/>
                            <a:t> TS.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NDT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dosen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tetap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saat</a:t>
                          </a:r>
                          <a:r>
                            <a:rPr lang="en-ID" sz="1400" dirty="0"/>
                            <a:t> TS.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19E61E2-164C-CF4B-B077-4861598A54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30224"/>
                  </p:ext>
                </p:extLst>
              </p:nvPr>
            </p:nvGraphicFramePr>
            <p:xfrm>
              <a:off x="147215" y="518227"/>
              <a:ext cx="11897569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4753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68441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148377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2442900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28208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78914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 err="1"/>
                            <a:t>Dosen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/>
                            <a:t>Batas </a:t>
                          </a:r>
                          <a:r>
                            <a:rPr lang="en-ID" dirty="0" err="1"/>
                            <a:t>maksimum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keterlibatan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pada </a:t>
                          </a:r>
                          <a:r>
                            <a:rPr lang="en-ID" dirty="0" err="1"/>
                            <a:t>saat</a:t>
                          </a:r>
                          <a:r>
                            <a:rPr lang="en-ID" dirty="0"/>
                            <a:t> TS.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 err="1"/>
                            <a:t>Persentase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terhadap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seluruh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(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dan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) </a:t>
                          </a:r>
                          <a:r>
                            <a:rPr lang="en-ID" dirty="0" err="1"/>
                            <a:t>saat</a:t>
                          </a:r>
                          <a:r>
                            <a:rPr lang="en-ID" dirty="0"/>
                            <a:t> 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dirty="0" err="1"/>
                            <a:t>Persentase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terhadap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jumlah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seluruh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(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 dan </a:t>
                          </a:r>
                          <a:r>
                            <a:rPr lang="en-ID" dirty="0" err="1"/>
                            <a:t>dosen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tidak</a:t>
                          </a:r>
                          <a:r>
                            <a:rPr lang="en-ID" dirty="0"/>
                            <a:t> </a:t>
                          </a:r>
                          <a:r>
                            <a:rPr lang="en-ID" dirty="0" err="1"/>
                            <a:t>tetap</a:t>
                          </a:r>
                          <a:r>
                            <a:rPr lang="en-ID" dirty="0"/>
                            <a:t>) </a:t>
                          </a:r>
                          <a:r>
                            <a:rPr lang="en-ID" dirty="0" err="1"/>
                            <a:t>saat</a:t>
                          </a:r>
                          <a:r>
                            <a:rPr lang="en-ID" dirty="0"/>
                            <a:t> TS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431034" r="-102941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431034" r="-823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531034" r="-102941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531034" r="-823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 </a:t>
                          </a:r>
                          <a:r>
                            <a:rPr lang="en-US" dirty="0" err="1"/>
                            <a:t>Satker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631034" r="-102941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631034" r="-823" b="-7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731034" r="-102941" b="-6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731034" r="-823" b="-6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860714" r="-102941" b="-5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860714" r="-823" b="-5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</a:t>
                          </a:r>
                          <a:r>
                            <a:rPr lang="en-US" dirty="0" err="1"/>
                            <a:t>Satker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927586" r="-102941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927586" r="-823" b="-4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PTA </a:t>
                          </a:r>
                          <a:r>
                            <a:rPr lang="en-US" dirty="0" err="1"/>
                            <a:t>Swasta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1027586" r="-102941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1027586" r="-823" b="-3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PTV </a:t>
                          </a:r>
                          <a:r>
                            <a:rPr lang="en-US" dirty="0" err="1"/>
                            <a:t>Swasta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017" t="-1127586" r="-102941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008" t="-1127586" r="-823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/>
                            <a:t>PDTT = (NDTT / (NDTT + NDT)) x 100%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NDTT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dosen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tetap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saat</a:t>
                          </a:r>
                          <a:r>
                            <a:rPr lang="en-ID" sz="1400" dirty="0"/>
                            <a:t> TS.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NDT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dosen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tetap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saat</a:t>
                          </a:r>
                          <a:r>
                            <a:rPr lang="en-ID" sz="1400" dirty="0"/>
                            <a:t> TS.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724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CBF52A-1A35-AE49-8420-18C6D2E41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5378"/>
              </p:ext>
            </p:extLst>
          </p:nvPr>
        </p:nvGraphicFramePr>
        <p:xfrm>
          <a:off x="147215" y="921988"/>
          <a:ext cx="1189756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53">
                  <a:extLst>
                    <a:ext uri="{9D8B030D-6E8A-4147-A177-3AD203B41FA5}">
                      <a16:colId xmlns:a16="http://schemas.microsoft.com/office/drawing/2014/main" val="3023956270"/>
                    </a:ext>
                  </a:extLst>
                </a:gridCol>
                <a:gridCol w="1684417">
                  <a:extLst>
                    <a:ext uri="{9D8B030D-6E8A-4147-A177-3AD203B41FA5}">
                      <a16:colId xmlns:a16="http://schemas.microsoft.com/office/drawing/2014/main" val="292977130"/>
                    </a:ext>
                  </a:extLst>
                </a:gridCol>
                <a:gridCol w="1148377">
                  <a:extLst>
                    <a:ext uri="{9D8B030D-6E8A-4147-A177-3AD203B41FA5}">
                      <a16:colId xmlns:a16="http://schemas.microsoft.com/office/drawing/2014/main" val="289440790"/>
                    </a:ext>
                  </a:extLst>
                </a:gridCol>
                <a:gridCol w="2704157">
                  <a:extLst>
                    <a:ext uri="{9D8B030D-6E8A-4147-A177-3AD203B41FA5}">
                      <a16:colId xmlns:a16="http://schemas.microsoft.com/office/drawing/2014/main" val="4027547474"/>
                    </a:ext>
                  </a:extLst>
                </a:gridCol>
                <a:gridCol w="3023403">
                  <a:extLst>
                    <a:ext uri="{9D8B030D-6E8A-4147-A177-3AD203B41FA5}">
                      <a16:colId xmlns:a16="http://schemas.microsoft.com/office/drawing/2014/main" val="2248516297"/>
                    </a:ext>
                  </a:extLst>
                </a:gridCol>
                <a:gridCol w="2822462">
                  <a:extLst>
                    <a:ext uri="{9D8B030D-6E8A-4147-A177-3AD203B41FA5}">
                      <a16:colId xmlns:a16="http://schemas.microsoft.com/office/drawing/2014/main" val="3047418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2751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Rasio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mahasiswa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Rasio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mahasiswa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Rasio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mahasiswa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dosen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8195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39552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2829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08380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2837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1029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3221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4322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≤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RMDT &gt;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91066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ID" sz="1400" dirty="0"/>
                        <a:t>RMDT = NM / NDT </a:t>
                      </a:r>
                    </a:p>
                    <a:p>
                      <a:pPr algn="just"/>
                      <a:r>
                        <a:rPr lang="en-ID" sz="1400" dirty="0"/>
                        <a:t>NM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mahasiswa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aktif</a:t>
                      </a:r>
                      <a:r>
                        <a:rPr lang="en-ID" sz="1400" dirty="0"/>
                        <a:t> pada </a:t>
                      </a:r>
                      <a:r>
                        <a:rPr lang="en-ID" sz="1400" dirty="0" err="1"/>
                        <a:t>saat</a:t>
                      </a:r>
                      <a:r>
                        <a:rPr lang="en-ID" sz="1400" dirty="0"/>
                        <a:t> TS. </a:t>
                      </a:r>
                    </a:p>
                    <a:p>
                      <a:pPr algn="just"/>
                      <a:r>
                        <a:rPr lang="en-ID" sz="1400" dirty="0"/>
                        <a:t>NDT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dosen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tetap</a:t>
                      </a:r>
                      <a:r>
                        <a:rPr lang="en-ID" sz="1400" dirty="0"/>
                        <a:t> pada </a:t>
                      </a:r>
                      <a:r>
                        <a:rPr lang="en-ID" sz="1400" dirty="0" err="1"/>
                        <a:t>saat</a:t>
                      </a:r>
                      <a:r>
                        <a:rPr lang="en-ID" sz="1400" dirty="0"/>
                        <a:t> TS.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9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2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8864B1-7E55-EC47-833A-1268A738F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00150"/>
              </p:ext>
            </p:extLst>
          </p:nvPr>
        </p:nvGraphicFramePr>
        <p:xfrm>
          <a:off x="147215" y="209931"/>
          <a:ext cx="11897569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53">
                  <a:extLst>
                    <a:ext uri="{9D8B030D-6E8A-4147-A177-3AD203B41FA5}">
                      <a16:colId xmlns:a16="http://schemas.microsoft.com/office/drawing/2014/main" val="3023956270"/>
                    </a:ext>
                  </a:extLst>
                </a:gridCol>
                <a:gridCol w="1684417">
                  <a:extLst>
                    <a:ext uri="{9D8B030D-6E8A-4147-A177-3AD203B41FA5}">
                      <a16:colId xmlns:a16="http://schemas.microsoft.com/office/drawing/2014/main" val="292977130"/>
                    </a:ext>
                  </a:extLst>
                </a:gridCol>
                <a:gridCol w="990581">
                  <a:extLst>
                    <a:ext uri="{9D8B030D-6E8A-4147-A177-3AD203B41FA5}">
                      <a16:colId xmlns:a16="http://schemas.microsoft.com/office/drawing/2014/main" val="289440790"/>
                    </a:ext>
                  </a:extLst>
                </a:gridCol>
                <a:gridCol w="2850892">
                  <a:extLst>
                    <a:ext uri="{9D8B030D-6E8A-4147-A177-3AD203B41FA5}">
                      <a16:colId xmlns:a16="http://schemas.microsoft.com/office/drawing/2014/main" val="4027547474"/>
                    </a:ext>
                  </a:extLst>
                </a:gridCol>
                <a:gridCol w="3034464">
                  <a:extLst>
                    <a:ext uri="{9D8B030D-6E8A-4147-A177-3AD203B41FA5}">
                      <a16:colId xmlns:a16="http://schemas.microsoft.com/office/drawing/2014/main" val="2248516297"/>
                    </a:ext>
                  </a:extLst>
                </a:gridCol>
                <a:gridCol w="2822462">
                  <a:extLst>
                    <a:ext uri="{9D8B030D-6E8A-4147-A177-3AD203B41FA5}">
                      <a16:colId xmlns:a16="http://schemas.microsoft.com/office/drawing/2014/main" val="3047418001"/>
                    </a:ext>
                  </a:extLst>
                </a:gridCol>
              </a:tblGrid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terpenuhi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2751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Lulusan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lulusan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3 </a:t>
                      </a:r>
                      <a:r>
                        <a:rPr lang="en-ID" dirty="0" err="1"/>
                        <a:t>tahun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terakhir</a:t>
                      </a:r>
                      <a:r>
                        <a:rPr lang="en-ID" dirty="0"/>
                        <a:t> (TS-2 </a:t>
                      </a:r>
                      <a:r>
                        <a:rPr lang="en-ID" dirty="0" err="1"/>
                        <a:t>s.d.</a:t>
                      </a:r>
                      <a:r>
                        <a:rPr lang="en-ID" dirty="0"/>
                        <a:t> TS).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Rata-rata </a:t>
                      </a:r>
                      <a:r>
                        <a:rPr lang="en-ID" dirty="0" err="1"/>
                        <a:t>penurunan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lulusan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TS-2 </a:t>
                      </a:r>
                      <a:r>
                        <a:rPr lang="en-ID" dirty="0" err="1"/>
                        <a:t>s.d</a:t>
                      </a:r>
                      <a:r>
                        <a:rPr lang="en-ID" dirty="0"/>
                        <a:t> 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Rata-rata </a:t>
                      </a:r>
                      <a:r>
                        <a:rPr lang="en-ID" dirty="0" err="1"/>
                        <a:t>penurunan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jumlah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lulusan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TS-2 </a:t>
                      </a:r>
                      <a:r>
                        <a:rPr lang="en-ID" dirty="0" err="1"/>
                        <a:t>s.d</a:t>
                      </a:r>
                      <a:r>
                        <a:rPr lang="en-ID" dirty="0"/>
                        <a:t> 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18195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939552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28294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208380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2837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BLU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71029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Satker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32213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PTA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43228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PTV </a:t>
                      </a:r>
                      <a:r>
                        <a:rPr lang="en-US" dirty="0" err="1"/>
                        <a:t>Swasta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≤ 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Pp &gt;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91066"/>
                  </a:ext>
                </a:extLst>
              </a:tr>
              <a:tr h="3450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ID" sz="1400" dirty="0"/>
                        <a:t>Pp = -(((NL1 - NL2) / NL2) + ((NL - NL1) / NL1)) / 2) x 100% </a:t>
                      </a:r>
                    </a:p>
                    <a:p>
                      <a:pPr algn="just"/>
                      <a:r>
                        <a:rPr lang="en-ID" sz="1400" dirty="0"/>
                        <a:t>NL2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lulusan</a:t>
                      </a:r>
                      <a:r>
                        <a:rPr lang="en-ID" sz="1400" dirty="0"/>
                        <a:t> pada TS-2. </a:t>
                      </a:r>
                    </a:p>
                    <a:p>
                      <a:pPr algn="just"/>
                      <a:r>
                        <a:rPr lang="en-ID" sz="1400" dirty="0"/>
                        <a:t>NL1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lulusan</a:t>
                      </a:r>
                      <a:r>
                        <a:rPr lang="en-ID" sz="1400" dirty="0"/>
                        <a:t> pada TS-1. </a:t>
                      </a:r>
                    </a:p>
                    <a:p>
                      <a:pPr algn="just"/>
                      <a:r>
                        <a:rPr lang="en-ID" sz="1400" dirty="0"/>
                        <a:t>NL = </a:t>
                      </a:r>
                      <a:r>
                        <a:rPr lang="en-ID" sz="1400" dirty="0" err="1"/>
                        <a:t>Jumlah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lulusan</a:t>
                      </a:r>
                      <a:r>
                        <a:rPr lang="en-ID" sz="1400" dirty="0"/>
                        <a:t> pada TS. 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9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93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A8CAF0-B9A8-A84E-9707-A7DDC9919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43176"/>
                  </p:ext>
                </p:extLst>
              </p:nvPr>
            </p:nvGraphicFramePr>
            <p:xfrm>
              <a:off x="75965" y="103056"/>
              <a:ext cx="12044784" cy="6387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3135085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Perolehan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peringkat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oleh BAN-PT </a:t>
                          </a:r>
                          <a:r>
                            <a:rPr lang="en-ID" sz="1600" dirty="0" err="1"/>
                            <a:t>atau</a:t>
                          </a:r>
                          <a:r>
                            <a:rPr lang="en-ID" sz="1600" dirty="0"/>
                            <a:t> Lembaga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Mandiri</a:t>
                          </a:r>
                          <a:r>
                            <a:rPr lang="en-ID" sz="1600" dirty="0"/>
                            <a:t> (LAM).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Perolehan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peringkat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oleh BAN-PT </a:t>
                          </a:r>
                          <a:r>
                            <a:rPr lang="en-ID" sz="1600" dirty="0" err="1"/>
                            <a:t>atau</a:t>
                          </a:r>
                          <a:r>
                            <a:rPr lang="en-ID" sz="1600" dirty="0"/>
                            <a:t> Lembaga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Mandiri</a:t>
                          </a:r>
                          <a:r>
                            <a:rPr lang="en-ID" sz="1600" dirty="0"/>
                            <a:t> (LAM).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Perolehan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peringkat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oleh BAN-PT </a:t>
                          </a:r>
                          <a:r>
                            <a:rPr lang="en-ID" sz="1600" dirty="0" err="1"/>
                            <a:t>atau</a:t>
                          </a:r>
                          <a:r>
                            <a:rPr lang="en-ID" sz="1600" dirty="0"/>
                            <a:t> Lembaga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Mandiri</a:t>
                          </a:r>
                          <a:r>
                            <a:rPr lang="en-ID" sz="1600" dirty="0"/>
                            <a:t> (LAM).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2,75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2,75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2,75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2,75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2,50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2,50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2,50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NSA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2,50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/>
                            <a:t>NSA = (4 x </a:t>
                          </a:r>
                          <a:r>
                            <a:rPr lang="en-ID" sz="1400" dirty="0" err="1"/>
                            <a:t>NUnggul</a:t>
                          </a:r>
                          <a:r>
                            <a:rPr lang="en-ID" sz="1400" dirty="0"/>
                            <a:t> + 3,5 x NA + 3 x </a:t>
                          </a:r>
                          <a:r>
                            <a:rPr lang="en-ID" sz="1400" dirty="0" err="1"/>
                            <a:t>NBaik_Sekali</a:t>
                          </a:r>
                          <a:r>
                            <a:rPr lang="en-ID" sz="1400" dirty="0"/>
                            <a:t> + 2,5 x NB + 2 x </a:t>
                          </a:r>
                          <a:r>
                            <a:rPr lang="en-ID" sz="1400" dirty="0" err="1"/>
                            <a:t>NBaik</a:t>
                          </a:r>
                          <a:r>
                            <a:rPr lang="en-ID" sz="1400" dirty="0"/>
                            <a:t> + 1,5 x NC) / (</a:t>
                          </a:r>
                          <a:r>
                            <a:rPr lang="en-ID" sz="1400" dirty="0" err="1"/>
                            <a:t>NUnggul</a:t>
                          </a:r>
                          <a:r>
                            <a:rPr lang="en-ID" sz="1400" dirty="0"/>
                            <a:t> + NA + </a:t>
                          </a:r>
                          <a:r>
                            <a:rPr lang="en-ID" sz="1400" dirty="0" err="1"/>
                            <a:t>NBaik_Sekali</a:t>
                          </a:r>
                          <a:r>
                            <a:rPr lang="en-ID" sz="1400" dirty="0"/>
                            <a:t> + NB + </a:t>
                          </a:r>
                          <a:r>
                            <a:rPr lang="en-ID" sz="1400" dirty="0" err="1"/>
                            <a:t>NBaik</a:t>
                          </a:r>
                          <a:r>
                            <a:rPr lang="en-ID" sz="1400" dirty="0"/>
                            <a:t> + NC + NK) </a:t>
                          </a:r>
                        </a:p>
                        <a:p>
                          <a:pPr algn="just"/>
                          <a:r>
                            <a:rPr lang="en-ID" sz="1400" dirty="0" err="1"/>
                            <a:t>NUnggul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Unggul</a:t>
                          </a:r>
                          <a:r>
                            <a:rPr lang="en-ID" sz="1400" dirty="0"/>
                            <a:t>. </a:t>
                          </a:r>
                          <a:r>
                            <a:rPr lang="en-ID" sz="1400" dirty="0" err="1"/>
                            <a:t>NBaik_Sekali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Baik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Sekali</a:t>
                          </a:r>
                          <a:r>
                            <a:rPr lang="en-ID" sz="1400" dirty="0"/>
                            <a:t>. </a:t>
                          </a:r>
                          <a:r>
                            <a:rPr lang="en-ID" sz="1400" dirty="0" err="1"/>
                            <a:t>NBaik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Baik</a:t>
                          </a:r>
                          <a:r>
                            <a:rPr lang="en-ID" sz="1400" dirty="0"/>
                            <a:t>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NA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A.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NB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B.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NC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C.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NK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/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memenuhi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syarat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. </a:t>
                          </a:r>
                        </a:p>
                        <a:p>
                          <a:pPr algn="just"/>
                          <a:r>
                            <a:rPr lang="en-ID" sz="1400" dirty="0" err="1"/>
                            <a:t>Catatan</a:t>
                          </a:r>
                          <a:r>
                            <a:rPr lang="en-ID" sz="1400" dirty="0"/>
                            <a:t>: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baru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status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minimum/</a:t>
                          </a:r>
                          <a:r>
                            <a:rPr lang="en-ID" sz="1400" dirty="0" err="1"/>
                            <a:t>memenuhi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syarat</a:t>
                          </a:r>
                          <a:r>
                            <a:rPr lang="en-ID" sz="1400" dirty="0"/>
                            <a:t> minimum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dimasukkan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dalam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perhitungan</a:t>
                          </a:r>
                          <a:r>
                            <a:rPr lang="en-ID" sz="1400" dirty="0"/>
                            <a:t> NSA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A8CAF0-B9A8-A84E-9707-A7DDC9919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43176"/>
                  </p:ext>
                </p:extLst>
              </p:nvPr>
            </p:nvGraphicFramePr>
            <p:xfrm>
              <a:off x="75965" y="103056"/>
              <a:ext cx="12044784" cy="63874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3135085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Perolehan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peringkat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oleh BAN-PT </a:t>
                          </a:r>
                          <a:r>
                            <a:rPr lang="en-ID" sz="1600" dirty="0" err="1"/>
                            <a:t>atau</a:t>
                          </a:r>
                          <a:r>
                            <a:rPr lang="en-ID" sz="1600" dirty="0"/>
                            <a:t> Lembaga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Mandiri</a:t>
                          </a:r>
                          <a:r>
                            <a:rPr lang="en-ID" sz="1600" dirty="0"/>
                            <a:t> (LAM).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Perolehan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peringkat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oleh BAN-PT </a:t>
                          </a:r>
                          <a:r>
                            <a:rPr lang="en-ID" sz="1600" dirty="0" err="1"/>
                            <a:t>atau</a:t>
                          </a:r>
                          <a:r>
                            <a:rPr lang="en-ID" sz="1600" dirty="0"/>
                            <a:t> Lembaga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Mandiri</a:t>
                          </a:r>
                          <a:r>
                            <a:rPr lang="en-ID" sz="1600" dirty="0"/>
                            <a:t> (LAM).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 err="1"/>
                            <a:t>Perolehan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peringkat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program </a:t>
                          </a:r>
                          <a:r>
                            <a:rPr lang="en-ID" sz="1600" dirty="0" err="1"/>
                            <a:t>studi</a:t>
                          </a:r>
                          <a:r>
                            <a:rPr lang="en-ID" sz="1600" dirty="0"/>
                            <a:t> oleh BAN-PT </a:t>
                          </a:r>
                          <a:r>
                            <a:rPr lang="en-ID" sz="1600" dirty="0" err="1"/>
                            <a:t>atau</a:t>
                          </a:r>
                          <a:r>
                            <a:rPr lang="en-ID" sz="1600" dirty="0"/>
                            <a:t> Lembaga </a:t>
                          </a:r>
                          <a:r>
                            <a:rPr lang="en-ID" sz="1600" dirty="0" err="1"/>
                            <a:t>Akreditasi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Mandiri</a:t>
                          </a:r>
                          <a:r>
                            <a:rPr lang="en-ID" sz="1600" dirty="0"/>
                            <a:t> (LAM).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359259" r="-100820" b="-14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359259" r="-820" b="-14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459259" r="-100820" b="-1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459259" r="-820" b="-13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559259" r="-100820" b="-1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559259" r="-820" b="-12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635714" r="-100820" b="-10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635714" r="-820" b="-10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762963" r="-100820" b="-10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762963" r="-820" b="-10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862963" r="-100820" b="-9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862963" r="-820" b="-9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962963" r="-100820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962963" r="-820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1025000" r="-100820" b="-7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1025000" r="-820" b="-7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24384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/>
                            <a:t>NSA = (4 x </a:t>
                          </a:r>
                          <a:r>
                            <a:rPr lang="en-ID" sz="1400" dirty="0" err="1"/>
                            <a:t>NUnggul</a:t>
                          </a:r>
                          <a:r>
                            <a:rPr lang="en-ID" sz="1400" dirty="0"/>
                            <a:t> + 3,5 x NA + 3 x </a:t>
                          </a:r>
                          <a:r>
                            <a:rPr lang="en-ID" sz="1400" dirty="0" err="1"/>
                            <a:t>NBaik_Sekali</a:t>
                          </a:r>
                          <a:r>
                            <a:rPr lang="en-ID" sz="1400" dirty="0"/>
                            <a:t> + 2,5 x NB + 2 x </a:t>
                          </a:r>
                          <a:r>
                            <a:rPr lang="en-ID" sz="1400" dirty="0" err="1"/>
                            <a:t>NBaik</a:t>
                          </a:r>
                          <a:r>
                            <a:rPr lang="en-ID" sz="1400" dirty="0"/>
                            <a:t> + 1,5 x NC) / (</a:t>
                          </a:r>
                          <a:r>
                            <a:rPr lang="en-ID" sz="1400" dirty="0" err="1"/>
                            <a:t>NUnggul</a:t>
                          </a:r>
                          <a:r>
                            <a:rPr lang="en-ID" sz="1400" dirty="0"/>
                            <a:t> + NA + </a:t>
                          </a:r>
                          <a:r>
                            <a:rPr lang="en-ID" sz="1400" dirty="0" err="1"/>
                            <a:t>NBaik_Sekali</a:t>
                          </a:r>
                          <a:r>
                            <a:rPr lang="en-ID" sz="1400" dirty="0"/>
                            <a:t> + NB + </a:t>
                          </a:r>
                          <a:r>
                            <a:rPr lang="en-ID" sz="1400" dirty="0" err="1"/>
                            <a:t>NBaik</a:t>
                          </a:r>
                          <a:r>
                            <a:rPr lang="en-ID" sz="1400" dirty="0"/>
                            <a:t> + NC + NK) </a:t>
                          </a:r>
                        </a:p>
                        <a:p>
                          <a:pPr algn="just"/>
                          <a:r>
                            <a:rPr lang="en-ID" sz="1400" dirty="0" err="1"/>
                            <a:t>NUnggul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Unggul</a:t>
                          </a:r>
                          <a:r>
                            <a:rPr lang="en-ID" sz="1400" dirty="0"/>
                            <a:t>. </a:t>
                          </a:r>
                          <a:r>
                            <a:rPr lang="en-ID" sz="1400" dirty="0" err="1"/>
                            <a:t>NBaik_Sekali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Baik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Sekali</a:t>
                          </a:r>
                          <a:r>
                            <a:rPr lang="en-ID" sz="1400" dirty="0"/>
                            <a:t>. </a:t>
                          </a:r>
                          <a:r>
                            <a:rPr lang="en-ID" sz="1400" dirty="0" err="1"/>
                            <a:t>NBaik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Baik</a:t>
                          </a:r>
                          <a:r>
                            <a:rPr lang="en-ID" sz="1400" dirty="0"/>
                            <a:t>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NA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A.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NB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B.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NC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C. </a:t>
                          </a:r>
                        </a:p>
                        <a:p>
                          <a:pPr algn="just"/>
                          <a:r>
                            <a:rPr lang="en-ID" sz="1400" dirty="0"/>
                            <a:t>NK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/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memenuhi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syarat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peringkat</a:t>
                          </a:r>
                          <a:r>
                            <a:rPr lang="en-ID" sz="1400" dirty="0"/>
                            <a:t>. </a:t>
                          </a:r>
                        </a:p>
                        <a:p>
                          <a:pPr algn="just"/>
                          <a:r>
                            <a:rPr lang="en-ID" sz="1400" dirty="0" err="1"/>
                            <a:t>Catatan</a:t>
                          </a:r>
                          <a:r>
                            <a:rPr lang="en-ID" sz="1400" dirty="0"/>
                            <a:t>: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baru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dengan</a:t>
                          </a:r>
                          <a:r>
                            <a:rPr lang="en-ID" sz="1400" dirty="0"/>
                            <a:t> status </a:t>
                          </a:r>
                          <a:r>
                            <a:rPr lang="en-ID" sz="1400" dirty="0" err="1"/>
                            <a:t>terakreditasi</a:t>
                          </a:r>
                          <a:r>
                            <a:rPr lang="en-ID" sz="1400" dirty="0"/>
                            <a:t> minimum/</a:t>
                          </a:r>
                          <a:r>
                            <a:rPr lang="en-ID" sz="1400" dirty="0" err="1"/>
                            <a:t>memenuhi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syarat</a:t>
                          </a:r>
                          <a:r>
                            <a:rPr lang="en-ID" sz="1400" dirty="0"/>
                            <a:t> minimum </a:t>
                          </a:r>
                          <a:r>
                            <a:rPr lang="en-ID" sz="1400" dirty="0" err="1"/>
                            <a:t>akreditasi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tidak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dimasukkan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dalam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perhitungan</a:t>
                          </a:r>
                          <a:r>
                            <a:rPr lang="en-ID" sz="1400" dirty="0"/>
                            <a:t> NSA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7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2B972C3-795D-F34C-91BA-C47A92D4D0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9002432"/>
                  </p:ext>
                </p:extLst>
              </p:nvPr>
            </p:nvGraphicFramePr>
            <p:xfrm>
              <a:off x="75965" y="103056"/>
              <a:ext cx="12044784" cy="4680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3135085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/>
                            <a:t>Capaian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1600" dirty="0" err="1"/>
                            <a:t>Pembelajaran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IPK </a:t>
                          </a:r>
                          <a:r>
                            <a:rPr lang="en-ID" sz="1600" dirty="0" err="1"/>
                            <a:t>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dalam</a:t>
                          </a:r>
                          <a:r>
                            <a:rPr lang="en-ID" sz="1600" dirty="0"/>
                            <a:t> 3 </a:t>
                          </a:r>
                          <a:r>
                            <a:rPr lang="en-ID" sz="1600" dirty="0" err="1"/>
                            <a:t>tahun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terakhir</a:t>
                          </a:r>
                          <a:r>
                            <a:rPr lang="en-ID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IPK </a:t>
                          </a:r>
                          <a:r>
                            <a:rPr lang="en-ID" sz="1600" dirty="0" err="1"/>
                            <a:t>mahasiswa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dalam</a:t>
                          </a:r>
                          <a:r>
                            <a:rPr lang="en-ID" sz="1600" dirty="0"/>
                            <a:t> 3 </a:t>
                          </a:r>
                          <a:r>
                            <a:rPr lang="en-ID" sz="1600" dirty="0" err="1"/>
                            <a:t>tahun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terakhir</a:t>
                          </a:r>
                          <a:r>
                            <a:rPr lang="en-ID" sz="1600" dirty="0"/>
                            <a:t> 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IPK </a:t>
                          </a:r>
                          <a:r>
                            <a:rPr lang="en-ID" sz="1600" dirty="0" err="1"/>
                            <a:t>mahasiswa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dalam</a:t>
                          </a:r>
                          <a:r>
                            <a:rPr lang="en-ID" sz="1600" dirty="0"/>
                            <a:t> 3 </a:t>
                          </a:r>
                          <a:r>
                            <a:rPr lang="en-ID" sz="1600" dirty="0" err="1"/>
                            <a:t>tahun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terakhir</a:t>
                          </a:r>
                          <a:r>
                            <a:rPr lang="en-ID" sz="1600" dirty="0"/>
                            <a:t> 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sz="1600" dirty="0"/>
                            <a:t>RIPK </a:t>
                          </a:r>
                          <a14:m>
                            <m:oMath xmlns:m="http://schemas.openxmlformats.org/officeDocument/2006/math">
                              <m:r>
                                <a:rPr lang="en-ID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ID" sz="1600" dirty="0"/>
                            <a:t> 3,00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n-ID" sz="1400" dirty="0"/>
                            <a:t>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dihitung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berdasarkan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perhitungan</a:t>
                          </a:r>
                          <a:r>
                            <a:rPr lang="en-ID" sz="1400" dirty="0"/>
                            <a:t> rata-rata </a:t>
                          </a:r>
                          <a:r>
                            <a:rPr lang="en-ID" sz="1400" dirty="0" err="1"/>
                            <a:t>terbobot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terhadap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</a:t>
                          </a:r>
                          <a:r>
                            <a:rPr lang="en-ID" sz="1400" dirty="0" err="1"/>
                            <a:t>setiap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. Skor </a:t>
                          </a:r>
                          <a:r>
                            <a:rPr lang="en-ID" sz="1400" dirty="0" err="1"/>
                            <a:t>akhir</a:t>
                          </a:r>
                          <a:r>
                            <a:rPr lang="en-ID" sz="14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en-ID" sz="1400" dirty="0"/>
                            <a:t>(</a:t>
                          </a:r>
                          <a:r>
                            <a:rPr lang="en-ID" sz="1400" dirty="0" err="1"/>
                            <a:t>Skori</a:t>
                          </a:r>
                          <a:r>
                            <a:rPr lang="en-ID" sz="1400" dirty="0"/>
                            <a:t> x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) /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NPi</a:t>
                          </a:r>
                          <a:r>
                            <a:rPr lang="en-ID" sz="1400" dirty="0"/>
                            <a:t> = </a:t>
                          </a:r>
                          <a:r>
                            <a:rPr lang="en-ID" sz="1400" dirty="0" err="1"/>
                            <a:t>jumlah</a:t>
                          </a:r>
                          <a:r>
                            <a:rPr lang="en-ID" sz="1400" dirty="0"/>
                            <a:t> program </a:t>
                          </a:r>
                          <a:r>
                            <a:rPr lang="en-ID" sz="1400" dirty="0" err="1"/>
                            <a:t>studi</a:t>
                          </a:r>
                          <a:r>
                            <a:rPr lang="en-ID" sz="1400" dirty="0"/>
                            <a:t> pada program </a:t>
                          </a:r>
                          <a:r>
                            <a:rPr lang="en-ID" sz="1400" dirty="0" err="1"/>
                            <a:t>pendidikan</a:t>
                          </a:r>
                          <a:r>
                            <a:rPr lang="en-ID" sz="1400" dirty="0"/>
                            <a:t> </a:t>
                          </a:r>
                          <a:r>
                            <a:rPr lang="en-ID" sz="1400" dirty="0" err="1"/>
                            <a:t>ke</a:t>
                          </a:r>
                          <a:r>
                            <a:rPr lang="en-ID" sz="1400" dirty="0"/>
                            <a:t>-I , </a:t>
                          </a:r>
                          <a:r>
                            <a:rPr lang="en-ID" sz="1400" dirty="0" err="1"/>
                            <a:t>i</a:t>
                          </a:r>
                          <a:r>
                            <a:rPr lang="en-ID" sz="1400" dirty="0"/>
                            <a:t> = 1, 2, ..., 8</a:t>
                          </a:r>
                          <a:endParaRPr lang="en-US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2B972C3-795D-F34C-91BA-C47A92D4D0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9002432"/>
                  </p:ext>
                </p:extLst>
              </p:nvPr>
            </p:nvGraphicFramePr>
            <p:xfrm>
              <a:off x="75965" y="103056"/>
              <a:ext cx="12044784" cy="4680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121">
                      <a:extLst>
                        <a:ext uri="{9D8B030D-6E8A-4147-A177-3AD203B41FA5}">
                          <a16:colId xmlns:a16="http://schemas.microsoft.com/office/drawing/2014/main" val="3023956270"/>
                        </a:ext>
                      </a:extLst>
                    </a:gridCol>
                    <a:gridCol w="1193587">
                      <a:extLst>
                        <a:ext uri="{9D8B030D-6E8A-4147-A177-3AD203B41FA5}">
                          <a16:colId xmlns:a16="http://schemas.microsoft.com/office/drawing/2014/main" val="292977130"/>
                        </a:ext>
                      </a:extLst>
                    </a:gridCol>
                    <a:gridCol w="1056904">
                      <a:extLst>
                        <a:ext uri="{9D8B030D-6E8A-4147-A177-3AD203B41FA5}">
                          <a16:colId xmlns:a16="http://schemas.microsoft.com/office/drawing/2014/main" val="289440790"/>
                        </a:ext>
                      </a:extLst>
                    </a:gridCol>
                    <a:gridCol w="3135085">
                      <a:extLst>
                        <a:ext uri="{9D8B030D-6E8A-4147-A177-3AD203B41FA5}">
                          <a16:colId xmlns:a16="http://schemas.microsoft.com/office/drawing/2014/main" val="4027547474"/>
                        </a:ext>
                      </a:extLst>
                    </a:gridCol>
                    <a:gridCol w="3087585">
                      <a:extLst>
                        <a:ext uri="{9D8B030D-6E8A-4147-A177-3AD203B41FA5}">
                          <a16:colId xmlns:a16="http://schemas.microsoft.com/office/drawing/2014/main" val="2248516297"/>
                        </a:ext>
                      </a:extLst>
                    </a:gridCol>
                    <a:gridCol w="3095502">
                      <a:extLst>
                        <a:ext uri="{9D8B030D-6E8A-4147-A177-3AD203B41FA5}">
                          <a16:colId xmlns:a16="http://schemas.microsoft.com/office/drawing/2014/main" val="3047418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Program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Elemen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Indikator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Tidak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terpenuhi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42751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/>
                            <a:t>Capaian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1600" dirty="0" err="1"/>
                            <a:t>Pembelajaran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IPK </a:t>
                          </a:r>
                          <a:r>
                            <a:rPr lang="en-ID" sz="1600" dirty="0" err="1"/>
                            <a:t>Lulusan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dalam</a:t>
                          </a:r>
                          <a:r>
                            <a:rPr lang="en-ID" sz="1600" dirty="0"/>
                            <a:t> 3 </a:t>
                          </a:r>
                          <a:r>
                            <a:rPr lang="en-ID" sz="1600" dirty="0" err="1"/>
                            <a:t>tahun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terakhir</a:t>
                          </a:r>
                          <a:r>
                            <a:rPr lang="en-ID" sz="1600" dirty="0"/>
                            <a:t>.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IPK </a:t>
                          </a:r>
                          <a:r>
                            <a:rPr lang="en-ID" sz="1600" dirty="0" err="1"/>
                            <a:t>mahasiswa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dalam</a:t>
                          </a:r>
                          <a:r>
                            <a:rPr lang="en-ID" sz="1600" dirty="0"/>
                            <a:t> 3 </a:t>
                          </a:r>
                          <a:r>
                            <a:rPr lang="en-ID" sz="1600" dirty="0" err="1"/>
                            <a:t>tahun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terakhir</a:t>
                          </a:r>
                          <a:r>
                            <a:rPr lang="en-ID" sz="1600" dirty="0"/>
                            <a:t> 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D" sz="1600" dirty="0"/>
                            <a:t>Rata-rata IPK </a:t>
                          </a:r>
                          <a:r>
                            <a:rPr lang="en-ID" sz="1600" dirty="0" err="1"/>
                            <a:t>mahasiswa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dalam</a:t>
                          </a:r>
                          <a:r>
                            <a:rPr lang="en-ID" sz="1600" dirty="0"/>
                            <a:t> 3 </a:t>
                          </a:r>
                          <a:r>
                            <a:rPr lang="en-ID" sz="1600" dirty="0" err="1"/>
                            <a:t>tahun</a:t>
                          </a:r>
                          <a:r>
                            <a:rPr lang="en-ID" sz="1600" dirty="0"/>
                            <a:t> </a:t>
                          </a:r>
                          <a:r>
                            <a:rPr lang="en-ID" sz="1600" dirty="0" err="1"/>
                            <a:t>terakhir</a:t>
                          </a:r>
                          <a:r>
                            <a:rPr lang="en-ID" sz="1600" dirty="0"/>
                            <a:t> TS-2 </a:t>
                          </a:r>
                          <a:r>
                            <a:rPr lang="en-ID" sz="1600" dirty="0" err="1"/>
                            <a:t>s.d</a:t>
                          </a:r>
                          <a:r>
                            <a:rPr lang="en-ID" sz="1600" dirty="0"/>
                            <a:t> TS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318195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359259" r="-100820" b="-9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359259" r="-820" b="-94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39552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459259" r="-100820" b="-8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459259" r="-820" b="-84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628294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559259" r="-100820" b="-7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559259" r="-820" b="-74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208380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635714" r="-100820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635714" r="-820" b="-6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82837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BLU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762963" r="-100820" b="-5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762963" r="-820" b="-5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1771029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Satker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862963" r="-100820" b="-4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862963" r="-820" b="-4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632213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PTA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962963" r="-100820" b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962963" r="-820" b="-3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243228"/>
                      </a:ext>
                    </a:extLst>
                  </a:tr>
                  <a:tr h="345047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PTV </a:t>
                          </a:r>
                          <a:r>
                            <a:rPr lang="en-US" sz="1600" dirty="0" err="1"/>
                            <a:t>Swasta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344" t="-1062963" r="-100820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9344" t="-1062963" r="-820" b="-2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39106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672" t="-541379" r="-410" b="-103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498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548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1931</Words>
  <Application>Microsoft Macintosh PowerPoint</Application>
  <PresentationFormat>Widescreen</PresentationFormat>
  <Paragraphs>387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2022-02-06T22:18:41Z</dcterms:created>
  <dcterms:modified xsi:type="dcterms:W3CDTF">2022-02-09T22:51:45Z</dcterms:modified>
</cp:coreProperties>
</file>